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696" r:id="rId6"/>
    <p:sldId id="699" r:id="rId7"/>
    <p:sldId id="547" r:id="rId8"/>
    <p:sldId id="716" r:id="rId9"/>
    <p:sldId id="718" r:id="rId10"/>
    <p:sldId id="717" r:id="rId11"/>
    <p:sldId id="676" r:id="rId12"/>
    <p:sldId id="702" r:id="rId13"/>
    <p:sldId id="707" r:id="rId14"/>
    <p:sldId id="719" r:id="rId15"/>
    <p:sldId id="651" r:id="rId16"/>
    <p:sldId id="704" r:id="rId17"/>
    <p:sldId id="550" r:id="rId18"/>
    <p:sldId id="706" r:id="rId19"/>
    <p:sldId id="698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47"/>
            <p14:sldId id="716"/>
            <p14:sldId id="718"/>
            <p14:sldId id="717"/>
            <p14:sldId id="676"/>
            <p14:sldId id="702"/>
            <p14:sldId id="707"/>
            <p14:sldId id="719"/>
            <p14:sldId id="651"/>
            <p14:sldId id="704"/>
            <p14:sldId id="550"/>
            <p14:sldId id="706"/>
            <p14:sldId id="698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61" d="100"/>
          <a:sy n="61" d="100"/>
        </p:scale>
        <p:origin x="6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7344" y="2705975"/>
            <a:ext cx="7831392" cy="878840"/>
          </a:xfrm>
        </p:spPr>
        <p:txBody>
          <a:bodyPr/>
          <a:lstStyle/>
          <a:p>
            <a:r>
              <a:rPr lang="zh-CN" altLang="en-US" sz="4800" dirty="0" smtClean="0">
                <a:ea typeface="+mn-ea"/>
                <a:cs typeface="+mn-ea"/>
              </a:rPr>
              <a:t>绘制</a:t>
            </a:r>
            <a:r>
              <a:rPr lang="en-US" altLang="zh-CN" sz="4800" dirty="0" smtClean="0">
                <a:ea typeface="+mn-ea"/>
                <a:cs typeface="+mn-ea"/>
              </a:rPr>
              <a:t>3</a:t>
            </a:r>
            <a:r>
              <a:rPr lang="zh-CN" altLang="en-US" sz="4800" dirty="0" smtClean="0">
                <a:ea typeface="+mn-ea"/>
                <a:cs typeface="+mn-ea"/>
              </a:rPr>
              <a:t>维组合图形</a:t>
            </a:r>
            <a:r>
              <a:rPr lang="en-US" altLang="zh-CN" sz="4800" dirty="0" smtClean="0">
                <a:ea typeface="+mn-ea"/>
                <a:cs typeface="+mn-ea"/>
              </a:rPr>
              <a:t>+</a:t>
            </a:r>
            <a:r>
              <a:rPr lang="zh-CN" altLang="en-US" sz="4800" dirty="0">
                <a:ea typeface="+mn-ea"/>
                <a:cs typeface="+mn-ea"/>
              </a:rPr>
              <a:t>运动</a:t>
            </a:r>
            <a:endParaRPr lang="zh-CN" altLang="en-US" sz="4800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45583" y="1721530"/>
            <a:ext cx="5798382" cy="878840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OpenGL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Drawing simple graphs with </a:t>
            </a:r>
            <a:r>
              <a:rPr lang="en-US" altLang="zh-CN" dirty="0" err="1">
                <a:cs typeface="+mn-ea"/>
              </a:rPr>
              <a:t>opengl</a:t>
            </a:r>
            <a:endParaRPr lang="en-US" altLang="zh-CN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3" y="4139114"/>
            <a:ext cx="3680976" cy="70675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 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/11/17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实现</a:t>
            </a:r>
            <a:r>
              <a:rPr lang="zh-CN" altLang="en-US" dirty="0" smtClean="0">
                <a:ea typeface="+mn-ea"/>
                <a:cs typeface="+mn-ea"/>
              </a:rPr>
              <a:t>过程</a:t>
            </a:r>
            <a:r>
              <a:rPr lang="en-US" altLang="zh-CN" dirty="0" smtClean="0">
                <a:ea typeface="+mn-ea"/>
                <a:cs typeface="+mn-ea"/>
              </a:rPr>
              <a:t>--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GLFWwindow</a:t>
            </a:r>
            <a:r>
              <a:rPr lang="en-US" altLang="zh-CN" dirty="0"/>
              <a:t>* window)</a:t>
            </a:r>
            <a:endParaRPr lang="en-US" altLang="zh-CN" dirty="0">
              <a:ea typeface="+mn-ea"/>
              <a:cs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3994190" y="1943391"/>
            <a:ext cx="255694" cy="568024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093896" y="3750998"/>
            <a:ext cx="1071935" cy="629933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8505174" y="4244523"/>
            <a:ext cx="3458226" cy="225292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绑定圆锥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VAO</a:t>
            </a:r>
            <a:endParaRPr lang="en-US" altLang="zh-CN" b="1" i="0" dirty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设置圆锥的颜色和顶点</a:t>
            </a:r>
            <a:r>
              <a:rPr lang="zh-CN" altLang="en-US" dirty="0" smtClean="0"/>
              <a:t>数据</a:t>
            </a:r>
            <a:endParaRPr lang="en-US" altLang="zh-CN" dirty="0" smtClean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圆锥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的颜色数据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绑定到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VBO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vbo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[2]</a:t>
            </a:r>
            <a:r>
              <a:rPr lang="zh-CN" altLang="en-US" dirty="0" smtClean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 smtClean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圆锥的顶点数据绑定到另一个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VBO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vbo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[3]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）上</a:t>
            </a: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6313" y="1034884"/>
            <a:ext cx="3706727" cy="26130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创建着色器</a:t>
            </a:r>
            <a:endParaRPr lang="en-US" altLang="zh-CN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dirty="0" smtClean="0"/>
              <a:t>创建</a:t>
            </a:r>
            <a:r>
              <a:rPr lang="zh-CN" altLang="en-US" dirty="0"/>
              <a:t>一个着色器程序对象，并将其赋值给</a:t>
            </a:r>
            <a:r>
              <a:rPr lang="en-US" altLang="zh-CN" dirty="0" err="1"/>
              <a:t>renderingProgram</a:t>
            </a:r>
            <a:r>
              <a:rPr lang="zh-CN" altLang="en-US" dirty="0"/>
              <a:t>变量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>
              <a:lnSpc>
                <a:spcPct val="130000"/>
              </a:lnSpc>
              <a:defRPr/>
            </a:pPr>
            <a:r>
              <a:rPr lang="zh-CN" altLang="en-US" dirty="0" smtClean="0"/>
              <a:t>该着</a:t>
            </a:r>
            <a:r>
              <a:rPr lang="zh-CN" altLang="en-US" dirty="0"/>
              <a:t>色器程序由</a:t>
            </a:r>
            <a:r>
              <a:rPr lang="en-US" altLang="zh-CN" dirty="0"/>
              <a:t>"</a:t>
            </a:r>
            <a:r>
              <a:rPr lang="en-US" altLang="zh-CN" dirty="0" err="1"/>
              <a:t>vertShader.glsl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en-US" altLang="zh-CN" dirty="0" err="1"/>
              <a:t>fragShader.glsl</a:t>
            </a:r>
            <a:r>
              <a:rPr lang="en-US" altLang="zh-CN" dirty="0"/>
              <a:t>"</a:t>
            </a:r>
            <a:r>
              <a:rPr lang="zh-CN" altLang="en-US" dirty="0"/>
              <a:t>两个着色器文件组成。</a:t>
            </a:r>
            <a:br>
              <a:rPr lang="zh-CN" altLang="en-US" dirty="0"/>
            </a:br>
            <a:endParaRPr lang="zh-CN" altLang="zh-CN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71600" y="3419922"/>
            <a:ext cx="4234504" cy="29731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绑定球体</a:t>
            </a:r>
            <a:r>
              <a:rPr lang="en-US" altLang="zh-CN" b="1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VAO</a:t>
            </a:r>
            <a:endParaRPr lang="en-US" altLang="zh-CN" b="1" dirty="0" smtClean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设置球体的颜色和顶点</a:t>
            </a:r>
            <a:r>
              <a:rPr lang="zh-CN" altLang="en-US" dirty="0" smtClean="0"/>
              <a:t>数据。</a:t>
            </a:r>
            <a:endParaRPr lang="en-US" altLang="zh-CN" dirty="0" smtClean="0"/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将球体的</a:t>
            </a:r>
            <a:r>
              <a:rPr lang="zh-CN" altLang="en-US" dirty="0">
                <a:solidFill>
                  <a:schemeClr val="accent3"/>
                </a:solidFill>
              </a:rPr>
              <a:t>颜色数据绑定到</a:t>
            </a:r>
            <a:r>
              <a:rPr lang="en-US" altLang="zh-CN" dirty="0">
                <a:solidFill>
                  <a:schemeClr val="accent3"/>
                </a:solidFill>
              </a:rPr>
              <a:t>VBO</a:t>
            </a:r>
            <a:r>
              <a:rPr lang="zh-CN" altLang="en-US" dirty="0"/>
              <a:t>（</a:t>
            </a:r>
            <a:r>
              <a:rPr lang="en-US" altLang="zh-CN" dirty="0" err="1"/>
              <a:t>vbo</a:t>
            </a:r>
            <a:r>
              <a:rPr lang="en-US" altLang="zh-CN" dirty="0"/>
              <a:t>[0]</a:t>
            </a:r>
            <a:r>
              <a:rPr lang="zh-CN" altLang="en-US" dirty="0"/>
              <a:t>）上</a:t>
            </a:r>
            <a:r>
              <a:rPr lang="zh-CN" altLang="en-US" dirty="0" smtClean="0"/>
              <a:t>，使用</a:t>
            </a:r>
            <a:r>
              <a:rPr lang="en-US" altLang="zh-CN" dirty="0" err="1"/>
              <a:t>glBufferData</a:t>
            </a:r>
            <a:r>
              <a:rPr lang="en-US" altLang="zh-CN" dirty="0"/>
              <a:t>()</a:t>
            </a:r>
            <a:r>
              <a:rPr lang="zh-CN" altLang="en-US" dirty="0" smtClean="0"/>
              <a:t>函数传输</a:t>
            </a:r>
            <a:r>
              <a:rPr lang="zh-CN" altLang="en-US" dirty="0"/>
              <a:t>到</a:t>
            </a:r>
            <a:r>
              <a:rPr lang="en-US" altLang="zh-CN" dirty="0" smtClean="0"/>
              <a:t>GPU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球体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chemeClr val="accent3"/>
                </a:solidFill>
              </a:rPr>
              <a:t>顶点数据绑定到另一个</a:t>
            </a:r>
            <a:r>
              <a:rPr lang="en-US" altLang="zh-CN" dirty="0">
                <a:solidFill>
                  <a:schemeClr val="accent3"/>
                </a:solidFill>
              </a:rPr>
              <a:t>VBO</a:t>
            </a:r>
            <a:r>
              <a:rPr lang="zh-CN" altLang="en-US" dirty="0"/>
              <a:t>（</a:t>
            </a:r>
            <a:r>
              <a:rPr lang="en-US" altLang="zh-CN" dirty="0" err="1"/>
              <a:t>vbo</a:t>
            </a:r>
            <a:r>
              <a:rPr lang="en-US" altLang="zh-CN" dirty="0"/>
              <a:t>[1]</a:t>
            </a:r>
            <a:r>
              <a:rPr lang="zh-CN" altLang="en-US" dirty="0"/>
              <a:t>）</a:t>
            </a:r>
            <a:r>
              <a:rPr lang="zh-CN" altLang="en-US" dirty="0" smtClean="0"/>
              <a:t>上</a:t>
            </a:r>
            <a:br>
              <a:rPr lang="en-US" altLang="zh-CN" dirty="0"/>
            </a:b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3369501" y="3495727"/>
            <a:ext cx="1113847" cy="612692"/>
          </a:xfrm>
          <a:prstGeom prst="line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6729" y="1101358"/>
            <a:ext cx="2903472" cy="1150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68" y="3119120"/>
            <a:ext cx="3157649" cy="311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81" y="1101358"/>
            <a:ext cx="2804403" cy="2636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三维图形展示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003040" y="3492621"/>
            <a:ext cx="1360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11" y="877587"/>
            <a:ext cx="5121821" cy="535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组装及运动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Problems and solutions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绘制三维图形</a:t>
            </a:r>
            <a:r>
              <a:rPr lang="en-US" altLang="zh-CN" dirty="0" smtClean="0">
                <a:ea typeface="+mn-ea"/>
                <a:cs typeface="+mn-ea"/>
              </a:rPr>
              <a:t>-display</a:t>
            </a:r>
            <a:r>
              <a:rPr lang="zh-CN" altLang="en-US" dirty="0" smtClean="0">
                <a:ea typeface="+mn-ea"/>
                <a:cs typeface="+mn-ea"/>
              </a:rPr>
              <a:t>（）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903064" y="181961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display()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函数用于绘制</a:t>
            </a:r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场景，进行渲染</a:t>
            </a:r>
            <a:endParaRPr lang="en-US" altLang="zh-CN" b="1" dirty="0" smtClean="0">
              <a:solidFill>
                <a:schemeClr val="accent6">
                  <a:lumMod val="50000"/>
                </a:schemeClr>
              </a:solidFill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glUseProgram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函数将着色器程序（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renderingProgram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）绑定到当前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OpenGL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上下文中</a:t>
            </a:r>
            <a:r>
              <a:rPr lang="zh-CN" altLang="en-US" dirty="0" smtClean="0">
                <a:solidFill>
                  <a:srgbClr val="4D4D4D"/>
                </a:solidFill>
                <a:latin typeface="-apple-system"/>
              </a:rPr>
              <a:t>。</a:t>
            </a:r>
            <a:endParaRPr lang="en-US" altLang="zh-CN" dirty="0" smtClean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glClearColor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函数设置清空颜色缓冲区时的背景</a:t>
            </a:r>
            <a:r>
              <a:rPr lang="zh-CN" altLang="en-US" dirty="0" smtClean="0">
                <a:solidFill>
                  <a:srgbClr val="4D4D4D"/>
                </a:solidFill>
                <a:latin typeface="-apple-system"/>
              </a:rPr>
              <a:t>颜色</a:t>
            </a:r>
            <a:endParaRPr lang="en-US" altLang="zh-CN" dirty="0" smtClean="0">
              <a:solidFill>
                <a:srgbClr val="4D4D4D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基变换矩阵。对模型视图矩阵堆栈进行一系列的变换操作，并将最终的模型视图矩阵传递给着色器程序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82" y="1954061"/>
            <a:ext cx="5481618" cy="143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0" y="3835500"/>
            <a:ext cx="5223343" cy="2139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27271" y="243323"/>
            <a:ext cx="8920029" cy="522605"/>
          </a:xfrm>
        </p:spPr>
        <p:txBody>
          <a:bodyPr/>
          <a:lstStyle/>
          <a:p>
            <a:r>
              <a:rPr lang="zh-CN" altLang="en-US" sz="2800" dirty="0" smtClean="0">
                <a:ea typeface="+mn-ea"/>
                <a:cs typeface="+mn-ea"/>
              </a:rPr>
              <a:t>组装及交互</a:t>
            </a:r>
            <a:endParaRPr lang="zh-CN" altLang="en-US" sz="2800" dirty="0">
              <a:ea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22422" y="3376339"/>
            <a:ext cx="5114925" cy="391541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sz="2800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sz="2800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z="2800" i="1" spc="30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z="2800" smtClean="0"/>
            </a:fld>
            <a:endParaRPr lang="zh-CN" alt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83975" y="876530"/>
            <a:ext cx="15709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4292F"/>
                </a:solidFill>
                <a:effectLst/>
                <a:ea typeface="Noto Sans"/>
              </a:rPr>
              <a:t>。</a:t>
            </a:r>
            <a:r>
              <a:rPr kumimoji="0" lang="zh-CN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32414" y="1195548"/>
            <a:ext cx="4165645" cy="375619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36372" y="2193539"/>
            <a:ext cx="5752514" cy="178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24292F"/>
                </a:solidFill>
                <a:ea typeface="Noto Sans"/>
              </a:rPr>
              <a:t>绑定顶点数组对象（</a:t>
            </a:r>
            <a:r>
              <a:rPr lang="en-US" altLang="zh-CN" sz="2000" dirty="0">
                <a:solidFill>
                  <a:srgbClr val="24292F"/>
                </a:solidFill>
                <a:ea typeface="Noto Sans"/>
              </a:rPr>
              <a:t>VAO</a:t>
            </a:r>
            <a:r>
              <a:rPr lang="zh-CN" altLang="en-US" sz="2000" dirty="0">
                <a:solidFill>
                  <a:srgbClr val="24292F"/>
                </a:solidFill>
                <a:ea typeface="Noto Sans"/>
              </a:rPr>
              <a:t>）并绘制锥体、粉色球和淡黄色球。每次绘制之前，都会对模型视图矩阵堆栈进行一系列的变换操作，并将最终的模型视图矩阵传递给着色器程序。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1680" y="1297390"/>
            <a:ext cx="3967111" cy="3579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最终结果展示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0796" y="925461"/>
            <a:ext cx="4993128" cy="5134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感谢倾听！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667503" y="3641672"/>
            <a:ext cx="5798382" cy="276999"/>
          </a:xfrm>
        </p:spPr>
        <p:txBody>
          <a:bodyPr/>
          <a:lstStyle/>
          <a:p>
            <a:r>
              <a:rPr lang="en-US" altLang="zh-CN" spc="450" dirty="0"/>
              <a:t>Thanks For Your listening ! </a:t>
            </a:r>
            <a:endParaRPr lang="en-US" altLang="zh-CN" spc="450" dirty="0"/>
          </a:p>
        </p:txBody>
      </p:sp>
      <p:sp>
        <p:nvSpPr>
          <p:cNvPr id="11" name="矩形 10"/>
          <p:cNvSpPr/>
          <p:nvPr/>
        </p:nvSpPr>
        <p:spPr>
          <a:xfrm>
            <a:off x="667503" y="4382319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lang="en-US" altLang="zh-CN" sz="2000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/11/17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5044" y="812926"/>
            <a:ext cx="281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基础模型设计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264527" y="5443818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 smtClean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组装及运动</a:t>
            </a:r>
            <a:endParaRPr lang="en-US" altLang="zh-CN" sz="2800" b="1" dirty="0">
              <a:solidFill>
                <a:srgbClr val="445437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441275" y="3181020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35053" y="5506699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264527" y="367697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6331012" y="6081347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15764" y="3010299"/>
            <a:ext cx="4095525" cy="732782"/>
            <a:chOff x="7857580" y="1668314"/>
            <a:chExt cx="4095525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4078586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defRPr/>
              </a:pPr>
              <a:r>
                <a:rPr kumimoji="0" lang="en-US" altLang="zh-CN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  </a:t>
              </a:r>
              <a:r>
                <a:rPr lang="zh-CN" altLang="en-US" sz="2800" b="1" dirty="0">
                  <a:solidFill>
                    <a:srgbClr val="445437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绘制过程</a:t>
              </a:r>
              <a:endParaRPr lang="zh-CN" altLang="en-US" sz="2800" b="1" dirty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477132" y="5351133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基础模型设计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-1" y="4857350"/>
            <a:ext cx="4910668" cy="424732"/>
          </a:xfrm>
        </p:spPr>
        <p:txBody>
          <a:bodyPr/>
          <a:lstStyle/>
          <a:p>
            <a:r>
              <a:rPr lang="en-US" altLang="zh-CN" dirty="0"/>
              <a:t>Design Ideas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设计思路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整体设计思路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/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/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/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/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6121" y="4258779"/>
            <a:ext cx="187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设计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一个球体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15590" y="3167177"/>
            <a:ext cx="953392" cy="908352"/>
            <a:chOff x="1774568" y="3178024"/>
            <a:chExt cx="953392" cy="908352"/>
          </a:xfrm>
        </p:grpSpPr>
        <p:sp>
          <p:nvSpPr>
            <p:cNvPr id="22" name="矩形: 圆角 21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4" name="ïśļiḑé"/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267202" y="4309275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设计</a:t>
            </a: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圆柱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27" name="Group 47"/>
          <p:cNvGrpSpPr/>
          <p:nvPr/>
        </p:nvGrpSpPr>
        <p:grpSpPr>
          <a:xfrm>
            <a:off x="5142608" y="3132171"/>
            <a:ext cx="953392" cy="908352"/>
            <a:chOff x="1774568" y="3178024"/>
            <a:chExt cx="953392" cy="908352"/>
          </a:xfrm>
        </p:grpSpPr>
        <p:sp>
          <p:nvSpPr>
            <p:cNvPr id="28" name="矩形: 圆角 27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0" name="ïśļiḑé"/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623508" y="4233877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设计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圆锥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33" name="Group 53"/>
          <p:cNvGrpSpPr/>
          <p:nvPr/>
        </p:nvGrpSpPr>
        <p:grpSpPr>
          <a:xfrm>
            <a:off x="9660266" y="3179580"/>
            <a:ext cx="953392" cy="908352"/>
            <a:chOff x="1774568" y="3178024"/>
            <a:chExt cx="953392" cy="908352"/>
          </a:xfrm>
        </p:grpSpPr>
        <p:sp>
          <p:nvSpPr>
            <p:cNvPr id="34" name="矩形: 圆角 33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设计</a:t>
            </a:r>
            <a:r>
              <a:rPr lang="zh-CN" altLang="en-US" dirty="0" smtClean="0">
                <a:ea typeface="+mn-ea"/>
                <a:cs typeface="+mn-ea"/>
              </a:rPr>
              <a:t>球体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81658" y="878652"/>
            <a:ext cx="46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dirty="0"/>
              <a:t>设置一个球体的顶点、索引和颜色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45065" y="1428570"/>
            <a:ext cx="60642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通过两个嵌套的循环生成球体的</a:t>
            </a:r>
            <a:r>
              <a:rPr lang="zh-CN" altLang="en-US" dirty="0" smtClean="0">
                <a:solidFill>
                  <a:schemeClr val="accent3"/>
                </a:solidFill>
              </a:rPr>
              <a:t>顶点</a:t>
            </a:r>
            <a:r>
              <a:rPr lang="zh-CN" altLang="en-US" dirty="0" smtClean="0"/>
              <a:t>。这些坐标被添加到名为</a:t>
            </a:r>
            <a:r>
              <a:rPr lang="en-US" altLang="zh-CN" dirty="0" smtClean="0"/>
              <a:t>sphereVertices3</a:t>
            </a:r>
            <a:r>
              <a:rPr lang="zh-CN" altLang="en-US" dirty="0" smtClean="0"/>
              <a:t>的顶点数组中。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两</a:t>
            </a:r>
            <a:r>
              <a:rPr lang="zh-CN" altLang="en-US" dirty="0"/>
              <a:t>个嵌套的</a:t>
            </a:r>
            <a:r>
              <a:rPr lang="zh-CN" altLang="en-US" dirty="0" smtClean="0"/>
              <a:t>循环，</a:t>
            </a:r>
            <a:r>
              <a:rPr lang="zh-CN" altLang="en-US" dirty="0"/>
              <a:t>生成</a:t>
            </a:r>
            <a:r>
              <a:rPr lang="zh-CN" altLang="en-US" dirty="0">
                <a:solidFill>
                  <a:schemeClr val="accent3"/>
                </a:solidFill>
              </a:rPr>
              <a:t>球体的索引</a:t>
            </a:r>
            <a:r>
              <a:rPr lang="zh-CN" altLang="en-US" dirty="0"/>
              <a:t>。根据当前顶点的位置，计算球体表面上两个三角形的索引，并将它们添加到</a:t>
            </a:r>
            <a:r>
              <a:rPr lang="en-US" altLang="zh-CN" dirty="0"/>
              <a:t>sphereIndices3</a:t>
            </a:r>
            <a:r>
              <a:rPr lang="zh-CN" altLang="en-US" dirty="0"/>
              <a:t>数组中。这些索引用于定义绘制球体的三角形面。</a:t>
            </a:r>
            <a:br>
              <a:rPr lang="zh-CN" altLang="en-US" dirty="0"/>
            </a:br>
            <a:r>
              <a:rPr lang="en-US" altLang="zh-CN" dirty="0" smtClean="0"/>
              <a:t>3.</a:t>
            </a:r>
            <a:r>
              <a:rPr lang="zh-CN" altLang="en-US" dirty="0" smtClean="0"/>
              <a:t>使用</a:t>
            </a:r>
            <a:r>
              <a:rPr lang="zh-CN" altLang="en-US" dirty="0"/>
              <a:t>两个嵌套的循环为每个顶点</a:t>
            </a:r>
            <a:r>
              <a:rPr lang="zh-CN" altLang="en-US" dirty="0">
                <a:solidFill>
                  <a:schemeClr val="accent3"/>
                </a:solidFill>
              </a:rPr>
              <a:t>设置</a:t>
            </a:r>
            <a:r>
              <a:rPr lang="zh-CN" altLang="en-US" dirty="0" smtClean="0">
                <a:solidFill>
                  <a:schemeClr val="accent3"/>
                </a:solidFill>
              </a:rPr>
              <a:t>颜色</a:t>
            </a:r>
            <a:r>
              <a:rPr lang="zh-CN" altLang="en-US" dirty="0" smtClean="0"/>
              <a:t>，将</a:t>
            </a:r>
            <a:r>
              <a:rPr lang="zh-CN" altLang="en-US" dirty="0"/>
              <a:t>颜色向量添加到</a:t>
            </a:r>
            <a:r>
              <a:rPr lang="en-US" altLang="zh-CN" dirty="0"/>
              <a:t>sphereColors3</a:t>
            </a:r>
            <a:r>
              <a:rPr lang="zh-CN" altLang="en-US" dirty="0"/>
              <a:t>数组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endParaRPr lang="en-US" altLang="zh-CN" b="0" i="0" dirty="0" smtClean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338" y="1214977"/>
            <a:ext cx="4471002" cy="21753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80" y="3531671"/>
            <a:ext cx="3076871" cy="2975212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4967953" y="1874552"/>
            <a:ext cx="1277112" cy="29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617228" y="3390292"/>
            <a:ext cx="1627837" cy="63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431628" y="5242358"/>
            <a:ext cx="1775805" cy="34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423338" y="1247984"/>
            <a:ext cx="4471002" cy="2142308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423338" y="1231481"/>
            <a:ext cx="4471002" cy="2158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51025" y="3453095"/>
            <a:ext cx="3223059" cy="30114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设计</a:t>
            </a:r>
            <a:r>
              <a:rPr lang="zh-CN" altLang="en-US" dirty="0">
                <a:ea typeface="+mn-ea"/>
                <a:cs typeface="+mn-ea"/>
              </a:rPr>
              <a:t>圆柱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81658" y="878652"/>
            <a:ext cx="46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dirty="0"/>
              <a:t>设置一</a:t>
            </a:r>
            <a:r>
              <a:rPr lang="zh-CN" altLang="en-US" dirty="0" smtClean="0"/>
              <a:t>个圆柱体</a:t>
            </a:r>
            <a:r>
              <a:rPr lang="zh-CN" altLang="en-US" dirty="0"/>
              <a:t>的</a:t>
            </a:r>
            <a:r>
              <a:rPr lang="zh-CN" altLang="en-US" dirty="0" smtClean="0"/>
              <a:t>顶点和</a:t>
            </a:r>
            <a:r>
              <a:rPr lang="zh-CN" altLang="en-US" dirty="0"/>
              <a:t>颜色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4076" y="1476460"/>
            <a:ext cx="60642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1.</a:t>
            </a:r>
            <a:r>
              <a:rPr lang="zh-CN" altLang="en-US" dirty="0"/>
              <a:t>生成圆柱体的</a:t>
            </a:r>
            <a:r>
              <a:rPr lang="zh-CN" altLang="en-US" dirty="0">
                <a:solidFill>
                  <a:schemeClr val="accent3"/>
                </a:solidFill>
              </a:rPr>
              <a:t>侧面</a:t>
            </a:r>
            <a:r>
              <a:rPr lang="zh-CN" altLang="en-US" dirty="0"/>
              <a:t>。通过迭代参数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来计算每个</a:t>
            </a:r>
            <a:r>
              <a:rPr lang="zh-CN" altLang="en-US" dirty="0" smtClean="0"/>
              <a:t>顶点的</a:t>
            </a:r>
            <a:r>
              <a:rPr lang="zh-CN" altLang="en-US" dirty="0"/>
              <a:t>坐标，并将其添加到 </a:t>
            </a:r>
            <a:r>
              <a:rPr lang="en-US" altLang="zh-CN" dirty="0" err="1"/>
              <a:t>zhuVertices</a:t>
            </a:r>
            <a:r>
              <a:rPr lang="en-US" altLang="zh-CN" dirty="0"/>
              <a:t> </a:t>
            </a:r>
            <a:r>
              <a:rPr lang="zh-CN" altLang="en-US" dirty="0"/>
              <a:t>数组中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两个</a:t>
            </a:r>
            <a:r>
              <a:rPr lang="en-US" altLang="zh-CN" dirty="0" smtClean="0"/>
              <a:t>for</a:t>
            </a:r>
            <a:r>
              <a:rPr lang="zh-CN" altLang="en-US" dirty="0" smtClean="0"/>
              <a:t>循环，生成两</a:t>
            </a:r>
            <a:r>
              <a:rPr lang="zh-CN" altLang="en-US" dirty="0" smtClean="0">
                <a:solidFill>
                  <a:schemeClr val="accent3"/>
                </a:solidFill>
              </a:rPr>
              <a:t>底面的</a:t>
            </a:r>
            <a:r>
              <a:rPr lang="zh-CN" altLang="en-US" dirty="0">
                <a:solidFill>
                  <a:schemeClr val="accent3"/>
                </a:solidFill>
              </a:rPr>
              <a:t>顶点</a:t>
            </a:r>
            <a:r>
              <a:rPr lang="zh-CN" altLang="en-US" dirty="0"/>
              <a:t>。使用与第一个循环类似的方法来计算每个顶点的坐标，并将其添加到 </a:t>
            </a:r>
            <a:r>
              <a:rPr lang="en-US" altLang="zh-CN" dirty="0" err="1"/>
              <a:t>zhuVertices</a:t>
            </a:r>
            <a:r>
              <a:rPr lang="en-US" altLang="zh-CN" dirty="0"/>
              <a:t> </a:t>
            </a:r>
            <a:r>
              <a:rPr lang="zh-CN" altLang="en-US" dirty="0"/>
              <a:t>数组中。底面的 </a:t>
            </a:r>
            <a:r>
              <a:rPr lang="en-US" altLang="zh-CN" dirty="0"/>
              <a:t>z </a:t>
            </a:r>
            <a:r>
              <a:rPr lang="zh-CN" altLang="en-US" dirty="0"/>
              <a:t>坐标始终为 </a:t>
            </a:r>
            <a:r>
              <a:rPr lang="en-US" altLang="zh-CN" dirty="0"/>
              <a:t>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br>
              <a:rPr lang="zh-CN" altLang="en-US" dirty="0"/>
            </a:br>
            <a:r>
              <a:rPr lang="en-US" altLang="zh-CN" dirty="0" smtClean="0"/>
              <a:t>3.</a:t>
            </a:r>
            <a:r>
              <a:rPr lang="zh-CN" altLang="en-US" dirty="0" smtClean="0"/>
              <a:t>使用</a:t>
            </a:r>
            <a:r>
              <a:rPr lang="zh-CN" altLang="en-US" dirty="0"/>
              <a:t>两个嵌套的循环为每个顶点</a:t>
            </a:r>
            <a:r>
              <a:rPr lang="zh-CN" altLang="en-US" dirty="0">
                <a:solidFill>
                  <a:schemeClr val="accent3"/>
                </a:solidFill>
              </a:rPr>
              <a:t>设置</a:t>
            </a:r>
            <a:r>
              <a:rPr lang="zh-CN" altLang="en-US" dirty="0" smtClean="0">
                <a:solidFill>
                  <a:schemeClr val="accent3"/>
                </a:solidFill>
              </a:rPr>
              <a:t>颜色</a:t>
            </a:r>
            <a:r>
              <a:rPr lang="zh-CN" altLang="en-US" dirty="0" smtClean="0"/>
              <a:t>，将</a:t>
            </a:r>
            <a:r>
              <a:rPr lang="zh-CN" altLang="en-US" dirty="0"/>
              <a:t>颜色向量添加</a:t>
            </a:r>
            <a:r>
              <a:rPr lang="zh-CN" altLang="en-US" dirty="0" smtClean="0"/>
              <a:t>到</a:t>
            </a:r>
            <a:r>
              <a:rPr lang="en-US" altLang="zh-CN" dirty="0" err="1"/>
              <a:t>zhu</a:t>
            </a:r>
            <a:r>
              <a:rPr lang="en-US" altLang="zh-CN" dirty="0" err="1" smtClean="0"/>
              <a:t>Colors</a:t>
            </a:r>
            <a:r>
              <a:rPr lang="zh-CN" altLang="en-US" dirty="0" smtClean="0"/>
              <a:t>数组中。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endParaRPr lang="en-US" altLang="zh-CN" b="0" i="0" dirty="0" smtClean="0">
              <a:solidFill>
                <a:srgbClr val="4D4D4D"/>
              </a:solidFill>
              <a:effectLst/>
              <a:latin typeface="-apple-system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967953" y="1874552"/>
            <a:ext cx="1277112" cy="29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0" idx="3"/>
          </p:cNvCxnSpPr>
          <p:nvPr/>
        </p:nvCxnSpPr>
        <p:spPr>
          <a:xfrm>
            <a:off x="4648861" y="3321020"/>
            <a:ext cx="1596204" cy="49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275694" y="4829306"/>
            <a:ext cx="2008915" cy="94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56" y="1580262"/>
            <a:ext cx="3429297" cy="8839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6" y="2961507"/>
            <a:ext cx="3110205" cy="7190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0" y="1548828"/>
            <a:ext cx="3443953" cy="913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52121" y="2961507"/>
            <a:ext cx="3276932" cy="7457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29" y="4009405"/>
            <a:ext cx="2711265" cy="201650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552121" y="3963250"/>
            <a:ext cx="2723573" cy="20671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设计</a:t>
            </a:r>
            <a:r>
              <a:rPr lang="zh-CN" altLang="en-US" dirty="0" smtClean="0">
                <a:ea typeface="+mn-ea"/>
                <a:cs typeface="+mn-ea"/>
              </a:rPr>
              <a:t>圆锥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81658" y="878652"/>
            <a:ext cx="46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dirty="0" smtClean="0"/>
              <a:t>设置圆锥的</a:t>
            </a:r>
            <a:r>
              <a:rPr lang="zh-CN" altLang="en-US" dirty="0"/>
              <a:t>顶点</a:t>
            </a:r>
            <a:r>
              <a:rPr lang="zh-CN" altLang="en-US" dirty="0" smtClean="0"/>
              <a:t>、颜色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45065" y="1428570"/>
            <a:ext cx="60642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1.</a:t>
            </a:r>
            <a:r>
              <a:rPr lang="zh-CN" altLang="en-US" dirty="0"/>
              <a:t>通过一个循环生成圆锥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chemeClr val="accent3"/>
                </a:solidFill>
              </a:rPr>
              <a:t>顶点</a:t>
            </a:r>
            <a:r>
              <a:rPr lang="zh-CN" altLang="en-US" dirty="0" smtClean="0"/>
              <a:t>。这些坐标被添加到名为</a:t>
            </a:r>
            <a:r>
              <a:rPr lang="en-US" altLang="zh-CN" dirty="0" smtClean="0"/>
              <a:t>sphereVertices3</a:t>
            </a:r>
            <a:r>
              <a:rPr lang="zh-CN" altLang="en-US" dirty="0" smtClean="0"/>
              <a:t>的顶点数组中。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2.</a:t>
            </a:r>
            <a:r>
              <a:rPr lang="zh-CN" altLang="en-US" dirty="0"/>
              <a:t>使用循环为每个顶点设置颜色。循环迭代</a:t>
            </a:r>
            <a:r>
              <a:rPr lang="en-US" altLang="zh-CN" dirty="0"/>
              <a:t>I_SEGMENTS * 3</a:t>
            </a:r>
            <a:r>
              <a:rPr lang="zh-CN" altLang="en-US" dirty="0"/>
              <a:t>次。在每次迭代中，将颜色向量添加到</a:t>
            </a:r>
            <a:r>
              <a:rPr lang="en-US" altLang="zh-CN" dirty="0" err="1"/>
              <a:t>cylinderColors</a:t>
            </a:r>
            <a:r>
              <a:rPr lang="zh-CN" altLang="en-US" dirty="0"/>
              <a:t>数组中。</a:t>
            </a:r>
            <a:endParaRPr lang="zh-CN" altLang="en-US" dirty="0"/>
          </a:p>
          <a:p>
            <a:pPr>
              <a:lnSpc>
                <a:spcPct val="200000"/>
              </a:lnSpc>
            </a:pPr>
            <a:endParaRPr lang="en-US" altLang="zh-CN" b="0" i="0" dirty="0" smtClean="0">
              <a:solidFill>
                <a:srgbClr val="4D4D4D"/>
              </a:solidFill>
              <a:effectLst/>
              <a:latin typeface="-apple-system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967953" y="1874552"/>
            <a:ext cx="1277112" cy="29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617228" y="3718614"/>
            <a:ext cx="1627837" cy="63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616" y="1428570"/>
            <a:ext cx="4541914" cy="192802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7616" y="1428570"/>
            <a:ext cx="4541914" cy="1928027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7616" y="1428570"/>
            <a:ext cx="4541914" cy="19280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14816" y="3537184"/>
            <a:ext cx="3369502" cy="22000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93" y="3623293"/>
            <a:ext cx="3142125" cy="21139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绘制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process of realization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绘制过程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33620" y="1442269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" name="文本占位符 8"/>
          <p:cNvSpPr txBox="1"/>
          <p:nvPr/>
        </p:nvSpPr>
        <p:spPr>
          <a:xfrm>
            <a:off x="3950574" y="1189512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ea typeface="+mn-ea"/>
                <a:cs typeface="+mn-ea"/>
              </a:rPr>
              <a:t>绘制过程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矩形 1"/>
          <p:cNvSpPr/>
          <p:nvPr/>
        </p:nvSpPr>
        <p:spPr>
          <a:xfrm>
            <a:off x="660400" y="2017454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675074" y="2532142"/>
            <a:ext cx="2997200" cy="56339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99773" y="2105079"/>
            <a:ext cx="947800" cy="930883"/>
            <a:chOff x="1455581" y="3061247"/>
            <a:chExt cx="735506" cy="735506"/>
          </a:xfrm>
        </p:grpSpPr>
        <p:sp>
          <p:nvSpPr>
            <p:cNvPr id="12" name="íṥļîḓê"/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13" name="íṥlíḓê"/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14" name="ïśļiḑé"/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79748" y="3280804"/>
            <a:ext cx="2344452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导入着色器，初始化窗口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8299" y="4247270"/>
            <a:ext cx="2669301" cy="15327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OpenGL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，并设置顶点数组对象（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VAO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）、顶点缓冲对象（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VBO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）和索引缓冲对象（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EBO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33" name="矩形 1"/>
          <p:cNvSpPr/>
          <p:nvPr/>
        </p:nvSpPr>
        <p:spPr>
          <a:xfrm>
            <a:off x="4597400" y="2022161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910626" y="3284315"/>
            <a:ext cx="237074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球体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70645" y="4133492"/>
            <a:ext cx="2831292" cy="1892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dirty="0" err="1"/>
              <a:t>glClear</a:t>
            </a:r>
            <a:r>
              <a:rPr lang="en-US" altLang="zh-CN" dirty="0"/>
              <a:t>()</a:t>
            </a:r>
            <a:r>
              <a:rPr lang="zh-CN" altLang="en-US" dirty="0"/>
              <a:t>函数清空颜色缓冲区和深度缓冲区</a:t>
            </a:r>
            <a:r>
              <a:rPr lang="zh-CN" altLang="en-US" dirty="0" smtClean="0"/>
              <a:t>。</a:t>
            </a:r>
            <a:r>
              <a:rPr lang="zh-CN" altLang="en-US" dirty="0"/>
              <a:t>设置</a:t>
            </a:r>
            <a:r>
              <a:rPr lang="zh-CN" altLang="en-US" dirty="0" smtClean="0"/>
              <a:t>球体的</a:t>
            </a:r>
            <a:r>
              <a:rPr lang="zh-CN" altLang="en-US" dirty="0"/>
              <a:t>顶点和颜色数据，并将它们关联到顶点着色器中的属性。</a:t>
            </a: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1"/>
          <p:cNvSpPr/>
          <p:nvPr/>
        </p:nvSpPr>
        <p:spPr>
          <a:xfrm>
            <a:off x="8505052" y="2017454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4" name="矩形 1"/>
          <p:cNvSpPr/>
          <p:nvPr/>
        </p:nvSpPr>
        <p:spPr>
          <a:xfrm>
            <a:off x="8519726" y="2532142"/>
            <a:ext cx="2997200" cy="56339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544425" y="2105079"/>
            <a:ext cx="947800" cy="930883"/>
            <a:chOff x="1455581" y="3061247"/>
            <a:chExt cx="735506" cy="735506"/>
          </a:xfrm>
        </p:grpSpPr>
        <p:sp>
          <p:nvSpPr>
            <p:cNvPr id="46" name="íṥļîḓê"/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7" name="íṥlíḓê"/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8" name="ïśļiḑé"/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53" name="矩形 1"/>
          <p:cNvSpPr/>
          <p:nvPr/>
        </p:nvSpPr>
        <p:spPr>
          <a:xfrm>
            <a:off x="4639764" y="2506528"/>
            <a:ext cx="2954835" cy="5890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917250" y="3268015"/>
            <a:ext cx="220214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 panose="020B0604020202020204"/>
                <a:cs typeface="+mn-ea"/>
              </a:rPr>
              <a:t>绘制圆锥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34401" y="4247270"/>
            <a:ext cx="2967852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 smtClean="0"/>
              <a:t>圆锥体</a:t>
            </a:r>
            <a:r>
              <a:rPr lang="zh-CN" altLang="en-US" dirty="0"/>
              <a:t>的顶点颜色数据和顶点数据加载到 </a:t>
            </a:r>
            <a:r>
              <a:rPr lang="en-US" altLang="zh-CN" dirty="0"/>
              <a:t>GPU </a:t>
            </a:r>
            <a:r>
              <a:rPr lang="zh-CN" altLang="en-US" dirty="0"/>
              <a:t>的相应缓冲对象中，并将它们关联到顶点着色器中的 </a:t>
            </a:r>
            <a:r>
              <a:rPr lang="en-US" altLang="zh-CN" dirty="0" err="1"/>
              <a:t>vColor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vPosition</a:t>
            </a:r>
            <a:r>
              <a:rPr lang="en-US" altLang="zh-CN" dirty="0"/>
              <a:t> </a:t>
            </a:r>
            <a:r>
              <a:rPr lang="zh-CN" altLang="en-US" dirty="0" smtClean="0"/>
              <a:t>属性。</a:t>
            </a:r>
            <a:endParaRPr lang="zh-CN" altLang="en-US" dirty="0">
              <a:latin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15509" y="2074974"/>
            <a:ext cx="1003343" cy="961904"/>
            <a:chOff x="4244932" y="2848761"/>
            <a:chExt cx="845230" cy="845230"/>
          </a:xfrm>
        </p:grpSpPr>
        <p:sp>
          <p:nvSpPr>
            <p:cNvPr id="55" name="íṥļîḓê"/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56" name="íṥlíḓê"/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57" name="ïśļiḑé"/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WPS 演示</Application>
  <PresentationFormat>宽屏</PresentationFormat>
  <Paragraphs>180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-apple-system</vt:lpstr>
      <vt:lpstr>Segoe Print</vt:lpstr>
      <vt:lpstr>Noto Sans</vt:lpstr>
      <vt:lpstr>Arial Unicode MS</vt:lpstr>
      <vt:lpstr>Century Gothic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神来之笔</cp:lastModifiedBy>
  <cp:revision>60</cp:revision>
  <dcterms:created xsi:type="dcterms:W3CDTF">2023-10-19T10:55:00Z</dcterms:created>
  <dcterms:modified xsi:type="dcterms:W3CDTF">2023-12-23T07:55:10Z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90E8469AD2074DB0BCDD8103B0EBFC59_13</vt:lpwstr>
  </property>
  <property fmtid="{D5CDD505-2E9C-101B-9397-08002B2CF9AE}" pid="12" name="KSOProductBuildVer">
    <vt:lpwstr>2052-12.1.0.15712</vt:lpwstr>
  </property>
</Properties>
</file>